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</p:sldMasterIdLst>
  <p:sldIdLst>
    <p:sldId id="258" r:id="rId5"/>
    <p:sldId id="259" r:id="rId6"/>
    <p:sldId id="257" r:id="rId7"/>
    <p:sldId id="260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72733-E05F-424E-96D7-5E588ED5C8CD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3312ED-2D07-4B1C-8888-8BEDFA11D17F}">
      <dgm:prSet phldrT="[Text]" custT="1"/>
      <dgm:spPr>
        <a:solidFill>
          <a:srgbClr val="1A3F83"/>
        </a:solidFill>
      </dgm:spPr>
      <dgm:t>
        <a:bodyPr/>
        <a:lstStyle/>
        <a:p>
          <a:r>
            <a:rPr lang="en-US" sz="1400" dirty="0" smtClean="0">
              <a:latin typeface="Arial Narrow Bold" panose="020B0706020202030204" pitchFamily="34" charset="0"/>
            </a:rPr>
            <a:t>Annual Assessment Reports</a:t>
          </a:r>
        </a:p>
      </dgm:t>
    </dgm:pt>
    <dgm:pt modelId="{F44424F9-EA2E-4579-AE5A-BD2A1E2A7F47}" type="parTrans" cxnId="{F2152DB4-3CA9-4387-B72E-5D536DB1881E}">
      <dgm:prSet/>
      <dgm:spPr/>
      <dgm:t>
        <a:bodyPr/>
        <a:lstStyle/>
        <a:p>
          <a:endParaRPr lang="en-US"/>
        </a:p>
      </dgm:t>
    </dgm:pt>
    <dgm:pt modelId="{890E56FB-0D09-459A-A024-B92DF2E52BD4}" type="sibTrans" cxnId="{F2152DB4-3CA9-4387-B72E-5D536DB1881E}">
      <dgm:prSet/>
      <dgm:spPr/>
      <dgm:t>
        <a:bodyPr/>
        <a:lstStyle/>
        <a:p>
          <a:endParaRPr lang="en-US"/>
        </a:p>
      </dgm:t>
    </dgm:pt>
    <dgm:pt modelId="{01F84C3A-225C-45F8-B2BC-93D28F790B47}">
      <dgm:prSet phldrT="[Text]" custT="1"/>
      <dgm:spPr>
        <a:solidFill>
          <a:srgbClr val="1A3F83"/>
        </a:solidFill>
      </dgm:spPr>
      <dgm:t>
        <a:bodyPr/>
        <a:lstStyle/>
        <a:p>
          <a:r>
            <a:rPr lang="en-US" sz="1400" dirty="0" smtClean="0">
              <a:latin typeface="Arial Narrow Bold" panose="020B0706020202030204" pitchFamily="34" charset="0"/>
            </a:rPr>
            <a:t>Annual Department Report</a:t>
          </a:r>
          <a:endParaRPr lang="en-US" sz="1400" dirty="0">
            <a:latin typeface="Arial Narrow Bold" panose="020B0706020202030204" pitchFamily="34" charset="0"/>
          </a:endParaRPr>
        </a:p>
      </dgm:t>
    </dgm:pt>
    <dgm:pt modelId="{181AF559-B3B2-4A9B-8717-0B4258696BBC}" type="parTrans" cxnId="{FE8BBFDE-0E24-4000-8929-368AC4C994ED}">
      <dgm:prSet/>
      <dgm:spPr/>
      <dgm:t>
        <a:bodyPr/>
        <a:lstStyle/>
        <a:p>
          <a:endParaRPr lang="en-US"/>
        </a:p>
      </dgm:t>
    </dgm:pt>
    <dgm:pt modelId="{ACA9E869-3505-4F1B-8BE8-E0E5DEE49428}" type="sibTrans" cxnId="{FE8BBFDE-0E24-4000-8929-368AC4C994ED}">
      <dgm:prSet/>
      <dgm:spPr/>
      <dgm:t>
        <a:bodyPr/>
        <a:lstStyle/>
        <a:p>
          <a:endParaRPr lang="en-US"/>
        </a:p>
      </dgm:t>
    </dgm:pt>
    <dgm:pt modelId="{F28853B4-A891-4C7F-A6AB-723119C4BE6A}">
      <dgm:prSet phldrT="[Text]" custT="1"/>
      <dgm:spPr>
        <a:solidFill>
          <a:srgbClr val="9B9B9C"/>
        </a:solidFill>
      </dgm:spPr>
      <dgm:t>
        <a:bodyPr/>
        <a:lstStyle/>
        <a:p>
          <a:endParaRPr lang="en-US" sz="1600" dirty="0" smtClean="0"/>
        </a:p>
        <a:p>
          <a:r>
            <a:rPr lang="en-US" sz="1600" b="1" dirty="0" smtClean="0">
              <a:solidFill>
                <a:schemeClr val="tx1"/>
              </a:solidFill>
              <a:latin typeface="Arial Narrow Bold" panose="020B0706020202030204" pitchFamily="34" charset="0"/>
            </a:rPr>
            <a:t>Program Review</a:t>
          </a:r>
        </a:p>
        <a:p>
          <a:r>
            <a:rPr lang="en-US" sz="1600" b="1" dirty="0" smtClean="0">
              <a:solidFill>
                <a:schemeClr val="tx1"/>
              </a:solidFill>
              <a:latin typeface="Arial Narrow Bold" panose="020B0706020202030204" pitchFamily="34" charset="0"/>
            </a:rPr>
            <a:t>7 year Cycle</a:t>
          </a:r>
        </a:p>
      </dgm:t>
    </dgm:pt>
    <dgm:pt modelId="{AB74222F-045C-4E48-BF6C-AAE8BC70E0B4}" type="parTrans" cxnId="{6C04A11C-AE11-49FC-8CB0-CF8314267409}">
      <dgm:prSet/>
      <dgm:spPr/>
      <dgm:t>
        <a:bodyPr/>
        <a:lstStyle/>
        <a:p>
          <a:endParaRPr lang="en-US"/>
        </a:p>
      </dgm:t>
    </dgm:pt>
    <dgm:pt modelId="{9F818E54-601D-408B-A324-4D227BCEAFF9}" type="sibTrans" cxnId="{6C04A11C-AE11-49FC-8CB0-CF8314267409}">
      <dgm:prSet/>
      <dgm:spPr/>
      <dgm:t>
        <a:bodyPr/>
        <a:lstStyle/>
        <a:p>
          <a:endParaRPr lang="en-US"/>
        </a:p>
      </dgm:t>
    </dgm:pt>
    <dgm:pt modelId="{417D02B3-B706-439A-8829-2F4367DE4F28}">
      <dgm:prSet phldrT="[Text]" custT="1"/>
      <dgm:spPr>
        <a:solidFill>
          <a:srgbClr val="1A3F83"/>
        </a:solidFill>
      </dgm:spPr>
      <dgm:t>
        <a:bodyPr/>
        <a:lstStyle/>
        <a:p>
          <a:r>
            <a:rPr lang="en-US" sz="1400" dirty="0" smtClean="0">
              <a:latin typeface="Arial Narrow Bold" panose="020B0706020202030204" pitchFamily="34" charset="0"/>
            </a:rPr>
            <a:t>Department Profiles</a:t>
          </a:r>
          <a:endParaRPr lang="en-US" sz="1400" dirty="0">
            <a:latin typeface="Arial Narrow Bold" panose="020B0706020202030204" pitchFamily="34" charset="0"/>
          </a:endParaRPr>
        </a:p>
      </dgm:t>
    </dgm:pt>
    <dgm:pt modelId="{D64CD7C2-1B5C-446E-A91F-8296230EBEBE}" type="parTrans" cxnId="{D200E497-E4EC-4B1A-A899-BAC330AA652C}">
      <dgm:prSet/>
      <dgm:spPr/>
      <dgm:t>
        <a:bodyPr/>
        <a:lstStyle/>
        <a:p>
          <a:endParaRPr lang="en-US"/>
        </a:p>
      </dgm:t>
    </dgm:pt>
    <dgm:pt modelId="{AB7AF69C-D06D-4CCC-BDD2-98FA0585AB1E}" type="sibTrans" cxnId="{D200E497-E4EC-4B1A-A899-BAC330AA652C}">
      <dgm:prSet/>
      <dgm:spPr/>
      <dgm:t>
        <a:bodyPr/>
        <a:lstStyle/>
        <a:p>
          <a:endParaRPr lang="en-US"/>
        </a:p>
      </dgm:t>
    </dgm:pt>
    <dgm:pt modelId="{BF131568-52CD-48BF-B6F6-80DC5EC78F89}" type="pres">
      <dgm:prSet presAssocID="{27F72733-E05F-424E-96D7-5E588ED5C8CD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7CA3A9-589F-45EF-83A3-F48815BD13C2}" type="pres">
      <dgm:prSet presAssocID="{27F72733-E05F-424E-96D7-5E588ED5C8CD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01D744-A4C1-4D81-BA90-0237DCCC2D41}" type="pres">
      <dgm:prSet presAssocID="{27F72733-E05F-424E-96D7-5E588ED5C8CD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D7775-DDC0-4CBC-8D72-6103A04011D9}" type="pres">
      <dgm:prSet presAssocID="{27F72733-E05F-424E-96D7-5E588ED5C8CD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9D9E1-ED77-4B85-96CC-645F40295348}" type="pres">
      <dgm:prSet presAssocID="{27F72733-E05F-424E-96D7-5E588ED5C8CD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07FB51-FB9C-47E2-8747-D908AEC7B37B}" type="presOf" srcId="{01F84C3A-225C-45F8-B2BC-93D28F790B47}" destId="{5401D744-A4C1-4D81-BA90-0237DCCC2D41}" srcOrd="0" destOrd="0" presId="urn:microsoft.com/office/officeart/2005/8/layout/pyramid4"/>
    <dgm:cxn modelId="{6C04A11C-AE11-49FC-8CB0-CF8314267409}" srcId="{27F72733-E05F-424E-96D7-5E588ED5C8CD}" destId="{F28853B4-A891-4C7F-A6AB-723119C4BE6A}" srcOrd="2" destOrd="0" parTransId="{AB74222F-045C-4E48-BF6C-AAE8BC70E0B4}" sibTransId="{9F818E54-601D-408B-A324-4D227BCEAFF9}"/>
    <dgm:cxn modelId="{DBCB24F7-443D-47A4-BD80-2B2D67E3FEC7}" type="presOf" srcId="{243312ED-2D07-4B1C-8888-8BEDFA11D17F}" destId="{517CA3A9-589F-45EF-83A3-F48815BD13C2}" srcOrd="0" destOrd="0" presId="urn:microsoft.com/office/officeart/2005/8/layout/pyramid4"/>
    <dgm:cxn modelId="{37FC49E2-939E-4FE9-A49D-ACBA3574D7B9}" type="presOf" srcId="{417D02B3-B706-439A-8829-2F4367DE4F28}" destId="{9AE9D9E1-ED77-4B85-96CC-645F40295348}" srcOrd="0" destOrd="0" presId="urn:microsoft.com/office/officeart/2005/8/layout/pyramid4"/>
    <dgm:cxn modelId="{F2152DB4-3CA9-4387-B72E-5D536DB1881E}" srcId="{27F72733-E05F-424E-96D7-5E588ED5C8CD}" destId="{243312ED-2D07-4B1C-8888-8BEDFA11D17F}" srcOrd="0" destOrd="0" parTransId="{F44424F9-EA2E-4579-AE5A-BD2A1E2A7F47}" sibTransId="{890E56FB-0D09-459A-A024-B92DF2E52BD4}"/>
    <dgm:cxn modelId="{FE8BBFDE-0E24-4000-8929-368AC4C994ED}" srcId="{27F72733-E05F-424E-96D7-5E588ED5C8CD}" destId="{01F84C3A-225C-45F8-B2BC-93D28F790B47}" srcOrd="1" destOrd="0" parTransId="{181AF559-B3B2-4A9B-8717-0B4258696BBC}" sibTransId="{ACA9E869-3505-4F1B-8BE8-E0E5DEE49428}"/>
    <dgm:cxn modelId="{D200E497-E4EC-4B1A-A899-BAC330AA652C}" srcId="{27F72733-E05F-424E-96D7-5E588ED5C8CD}" destId="{417D02B3-B706-439A-8829-2F4367DE4F28}" srcOrd="3" destOrd="0" parTransId="{D64CD7C2-1B5C-446E-A91F-8296230EBEBE}" sibTransId="{AB7AF69C-D06D-4CCC-BDD2-98FA0585AB1E}"/>
    <dgm:cxn modelId="{0610073C-3ECA-48F3-9C07-B263BFCFCD3A}" type="presOf" srcId="{F28853B4-A891-4C7F-A6AB-723119C4BE6A}" destId="{FD6D7775-DDC0-4CBC-8D72-6103A04011D9}" srcOrd="0" destOrd="0" presId="urn:microsoft.com/office/officeart/2005/8/layout/pyramid4"/>
    <dgm:cxn modelId="{4F61657C-28D5-4DA9-87E0-F89D1112B1A7}" type="presOf" srcId="{27F72733-E05F-424E-96D7-5E588ED5C8CD}" destId="{BF131568-52CD-48BF-B6F6-80DC5EC78F89}" srcOrd="0" destOrd="0" presId="urn:microsoft.com/office/officeart/2005/8/layout/pyramid4"/>
    <dgm:cxn modelId="{D4A70C70-9554-4913-A0BB-CB41BE52978F}" type="presParOf" srcId="{BF131568-52CD-48BF-B6F6-80DC5EC78F89}" destId="{517CA3A9-589F-45EF-83A3-F48815BD13C2}" srcOrd="0" destOrd="0" presId="urn:microsoft.com/office/officeart/2005/8/layout/pyramid4"/>
    <dgm:cxn modelId="{E953642A-3B15-4974-8D4E-F22F749B0989}" type="presParOf" srcId="{BF131568-52CD-48BF-B6F6-80DC5EC78F89}" destId="{5401D744-A4C1-4D81-BA90-0237DCCC2D41}" srcOrd="1" destOrd="0" presId="urn:microsoft.com/office/officeart/2005/8/layout/pyramid4"/>
    <dgm:cxn modelId="{75C8F9E1-0BA8-4E45-8FBA-56EB53E88614}" type="presParOf" srcId="{BF131568-52CD-48BF-B6F6-80DC5EC78F89}" destId="{FD6D7775-DDC0-4CBC-8D72-6103A04011D9}" srcOrd="2" destOrd="0" presId="urn:microsoft.com/office/officeart/2005/8/layout/pyramid4"/>
    <dgm:cxn modelId="{AA2D84CB-71EA-4F9D-8CE0-E68395D1541E}" type="presParOf" srcId="{BF131568-52CD-48BF-B6F6-80DC5EC78F89}" destId="{9AE9D9E1-ED77-4B85-96CC-645F4029534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CA3A9-589F-45EF-83A3-F48815BD13C2}">
      <dsp:nvSpPr>
        <dsp:cNvPr id="0" name=""/>
        <dsp:cNvSpPr/>
      </dsp:nvSpPr>
      <dsp:spPr>
        <a:xfrm>
          <a:off x="2032000" y="0"/>
          <a:ext cx="2032000" cy="2032000"/>
        </a:xfrm>
        <a:prstGeom prst="triangle">
          <a:avLst/>
        </a:prstGeom>
        <a:solidFill>
          <a:srgbClr val="1A3F8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 Narrow Bold" panose="020B0706020202030204" pitchFamily="34" charset="0"/>
            </a:rPr>
            <a:t>Annual Assessment Reports</a:t>
          </a:r>
        </a:p>
      </dsp:txBody>
      <dsp:txXfrm>
        <a:off x="2540000" y="1016000"/>
        <a:ext cx="1016000" cy="1016000"/>
      </dsp:txXfrm>
    </dsp:sp>
    <dsp:sp modelId="{5401D744-A4C1-4D81-BA90-0237DCCC2D41}">
      <dsp:nvSpPr>
        <dsp:cNvPr id="0" name=""/>
        <dsp:cNvSpPr/>
      </dsp:nvSpPr>
      <dsp:spPr>
        <a:xfrm>
          <a:off x="1016000" y="2032000"/>
          <a:ext cx="2032000" cy="2032000"/>
        </a:xfrm>
        <a:prstGeom prst="triangle">
          <a:avLst/>
        </a:prstGeom>
        <a:solidFill>
          <a:srgbClr val="1A3F8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 Narrow Bold" panose="020B0706020202030204" pitchFamily="34" charset="0"/>
            </a:rPr>
            <a:t>Annual Department Report</a:t>
          </a:r>
          <a:endParaRPr lang="en-US" sz="1400" kern="1200" dirty="0">
            <a:latin typeface="Arial Narrow Bold" panose="020B0706020202030204" pitchFamily="34" charset="0"/>
          </a:endParaRPr>
        </a:p>
      </dsp:txBody>
      <dsp:txXfrm>
        <a:off x="1524000" y="3048000"/>
        <a:ext cx="1016000" cy="1016000"/>
      </dsp:txXfrm>
    </dsp:sp>
    <dsp:sp modelId="{FD6D7775-DDC0-4CBC-8D72-6103A04011D9}">
      <dsp:nvSpPr>
        <dsp:cNvPr id="0" name=""/>
        <dsp:cNvSpPr/>
      </dsp:nvSpPr>
      <dsp:spPr>
        <a:xfrm rot="10800000">
          <a:off x="2032000" y="2032000"/>
          <a:ext cx="2032000" cy="2032000"/>
        </a:xfrm>
        <a:prstGeom prst="triangle">
          <a:avLst/>
        </a:prstGeom>
        <a:solidFill>
          <a:srgbClr val="9B9B9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 Narrow Bold" panose="020B0706020202030204" pitchFamily="34" charset="0"/>
            </a:rPr>
            <a:t>Program Review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 Narrow Bold" panose="020B0706020202030204" pitchFamily="34" charset="0"/>
            </a:rPr>
            <a:t>7 year Cycle</a:t>
          </a:r>
        </a:p>
      </dsp:txBody>
      <dsp:txXfrm rot="10800000">
        <a:off x="2540000" y="2032000"/>
        <a:ext cx="1016000" cy="1016000"/>
      </dsp:txXfrm>
    </dsp:sp>
    <dsp:sp modelId="{9AE9D9E1-ED77-4B85-96CC-645F40295348}">
      <dsp:nvSpPr>
        <dsp:cNvPr id="0" name=""/>
        <dsp:cNvSpPr/>
      </dsp:nvSpPr>
      <dsp:spPr>
        <a:xfrm>
          <a:off x="3048000" y="2032000"/>
          <a:ext cx="2032000" cy="2032000"/>
        </a:xfrm>
        <a:prstGeom prst="triangle">
          <a:avLst/>
        </a:prstGeom>
        <a:solidFill>
          <a:srgbClr val="1A3F8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 Narrow Bold" panose="020B0706020202030204" pitchFamily="34" charset="0"/>
            </a:rPr>
            <a:t>Department Profiles</a:t>
          </a:r>
          <a:endParaRPr lang="en-US" sz="1400" kern="1200" dirty="0">
            <a:latin typeface="Arial Narrow Bold" panose="020B0706020202030204" pitchFamily="34" charset="0"/>
          </a:endParaRPr>
        </a:p>
      </dsp:txBody>
      <dsp:txXfrm>
        <a:off x="3556000" y="3048000"/>
        <a:ext cx="10160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42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55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05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54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black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4" name="Picture 3" descr="09-c-powerpoint_image1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-powerpoint_image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30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7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9-c-powerpoint_image1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64"/>
            <a:ext cx="12192000" cy="683663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white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021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black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4" name="Picture 3" descr="09-c-powerpoint_image1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3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657-my.sharepoint.com/personal/modryi_ipfw_edu/_layouts/15/onedrive.aspx?slrid=204b1f9e-00a2-4000-791b-c62048778a1c&amp;id=/personal/modryi_ipfw_edu/Documents/Annual+Program+2017-2018&amp;FolderCTID=0x0120002BF48F750E9B9F43A60B4429FBDD7A36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1996664" y="4426812"/>
            <a:ext cx="7954835" cy="743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Academic Program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Review 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Annual Departmental Report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Workshop 2017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2771345" y="5213082"/>
            <a:ext cx="6400800" cy="519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ABE6"/>
                </a:solidFill>
                <a:latin typeface="Arial"/>
                <a:cs typeface="Arial"/>
              </a:rPr>
              <a:t>D. Kent Johnson, </a:t>
            </a:r>
            <a:r>
              <a:rPr lang="en-US" sz="2800" dirty="0" smtClean="0">
                <a:solidFill>
                  <a:srgbClr val="00ABE6"/>
                </a:solidFill>
                <a:latin typeface="Arial"/>
                <a:cs typeface="Arial"/>
              </a:rPr>
              <a:t>Director of Assessment</a:t>
            </a:r>
          </a:p>
          <a:p>
            <a:r>
              <a:rPr lang="en-US" sz="2800" dirty="0" smtClean="0">
                <a:solidFill>
                  <a:srgbClr val="00ABE6"/>
                </a:solidFill>
                <a:latin typeface="Arial"/>
                <a:cs typeface="Arial"/>
              </a:rPr>
              <a:t>, Irah Modry-Caron, Director of Institutional Research</a:t>
            </a:r>
            <a:endParaRPr lang="en-US" sz="2800" dirty="0">
              <a:solidFill>
                <a:srgbClr val="00ABE6"/>
              </a:solidFill>
              <a:latin typeface="Arial"/>
              <a:cs typeface="Arial"/>
            </a:endParaRPr>
          </a:p>
          <a:p>
            <a:endParaRPr lang="en-US" sz="2800" dirty="0">
              <a:solidFill>
                <a:srgbClr val="00ABE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spect="1"/>
          </p:cNvSpPr>
          <p:nvPr/>
        </p:nvSpPr>
        <p:spPr>
          <a:xfrm>
            <a:off x="1542554" y="908689"/>
            <a:ext cx="9112194" cy="36317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OAA 16-2 and 16-3 Outlined a new program  review process. </a:t>
            </a:r>
          </a:p>
          <a:p>
            <a:pPr defTabSz="457200"/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defTabSz="457200"/>
            <a:r>
              <a:rPr lang="en-US" sz="2000" dirty="0" smtClean="0">
                <a:solidFill>
                  <a:srgbClr val="000000"/>
                </a:solidFill>
                <a:latin typeface="Helvetica"/>
                <a:cs typeface="Helvetica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purpose of the review is:</a:t>
            </a:r>
          </a:p>
          <a:p>
            <a:pPr marL="914400" lvl="1" indent="-457200" defTabSz="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Enhance academic program quality</a:t>
            </a:r>
          </a:p>
          <a:p>
            <a:pPr marL="914400" lvl="1" indent="-457200" defTabSz="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Assure institutional accountability</a:t>
            </a:r>
          </a:p>
          <a:p>
            <a:pPr marL="914400" lvl="1" indent="-457200" defTabSz="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Serve as the basis for planned </a:t>
            </a:r>
            <a:r>
              <a:rPr lang="en-US" sz="2000" dirty="0" smtClean="0">
                <a:solidFill>
                  <a:srgbClr val="000000"/>
                </a:solidFill>
                <a:latin typeface="Helvetica"/>
                <a:cs typeface="Helvetica"/>
              </a:rPr>
              <a:t>change</a:t>
            </a: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defTabSz="457200"/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defTabSz="457200"/>
            <a:r>
              <a:rPr lang="en-US" dirty="0" smtClean="0">
                <a:solidFill>
                  <a:srgbClr val="000000"/>
                </a:solidFill>
                <a:latin typeface="Helvetica"/>
                <a:cs typeface="Helvetica"/>
              </a:rPr>
              <a:t>Program Review is on a seven year cycle (professionally accredited programs can coordinate with accreditor)</a:t>
            </a:r>
          </a:p>
          <a:p>
            <a:pPr defTabSz="457200"/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defTabSz="457200"/>
            <a:r>
              <a:rPr lang="en-US" b="1" dirty="0" smtClean="0">
                <a:solidFill>
                  <a:srgbClr val="000000"/>
                </a:solidFill>
                <a:latin typeface="Helvetica"/>
                <a:cs typeface="Helvetica"/>
              </a:rPr>
              <a:t>Annual Departmental Report </a:t>
            </a:r>
            <a:r>
              <a:rPr lang="en-US" dirty="0" smtClean="0">
                <a:solidFill>
                  <a:srgbClr val="000000"/>
                </a:solidFill>
                <a:latin typeface="Helvetica"/>
                <a:cs typeface="Helvetica"/>
              </a:rPr>
              <a:t>is one of three major annual reports in Program Review Framework</a:t>
            </a:r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42554" y="116420"/>
            <a:ext cx="9112194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Overview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438770" y="730475"/>
            <a:ext cx="6650111" cy="0"/>
          </a:xfrm>
          <a:prstGeom prst="line">
            <a:avLst/>
          </a:prstGeom>
          <a:ln>
            <a:solidFill>
              <a:srgbClr val="F6B71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6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5554" y="353684"/>
            <a:ext cx="3942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600" dirty="0">
                <a:solidFill>
                  <a:prstClr val="white"/>
                </a:solidFill>
              </a:rPr>
              <a:t>Program Review Framework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104631"/>
              </p:ext>
            </p:extLst>
          </p:nvPr>
        </p:nvGraphicFramePr>
        <p:xfrm>
          <a:off x="1797169" y="22682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116420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Annual Departmental Report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756832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Purpose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438770" y="730475"/>
            <a:ext cx="66501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58519" y="2381064"/>
            <a:ext cx="8519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</a:rPr>
              <a:t>The Annual Departmental Report is an evaluation of departmental performance relative to institutional and departmental strategic goals.  Its purposes are both summative and formative.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759891"/>
              </p:ext>
            </p:extLst>
          </p:nvPr>
        </p:nvGraphicFramePr>
        <p:xfrm>
          <a:off x="1858519" y="3420516"/>
          <a:ext cx="8128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Summative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Formative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 of annual departmental performance relative to departmental strategic goals and institutionally driven enrollment performance metrics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of </a:t>
                      </a:r>
                      <a:r>
                        <a:rPr lang="en-US" baseline="0" dirty="0" smtClean="0"/>
                        <a:t>prior year performance focused on improving how and/or the extent to which planned actions contribute to achieving departmental strategic goals and enrollment goals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5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116420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Annual Departmental Report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756832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Outline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438770" y="730475"/>
            <a:ext cx="66501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58519" y="2381064"/>
            <a:ext cx="8519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defTabSz="457200">
              <a:buFont typeface="+mj-lt"/>
              <a:buAutoNum type="romanUcPeriod"/>
            </a:pPr>
            <a:r>
              <a:rPr lang="en-US" dirty="0" smtClean="0">
                <a:solidFill>
                  <a:prstClr val="black"/>
                </a:solidFill>
              </a:rPr>
              <a:t>Unit Goals/Progress Accomplishments (excludes EM Goals)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a. Unit Goal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b. Action </a:t>
            </a:r>
            <a:r>
              <a:rPr lang="en-US" dirty="0" smtClean="0">
                <a:solidFill>
                  <a:prstClr val="black"/>
                </a:solidFill>
              </a:rPr>
              <a:t>Items (planned activities to achieve goal)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c. </a:t>
            </a:r>
            <a:r>
              <a:rPr lang="en-US" dirty="0" smtClean="0">
                <a:solidFill>
                  <a:prstClr val="black"/>
                </a:solidFill>
              </a:rPr>
              <a:t>Evidence (results of activity)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d. </a:t>
            </a:r>
            <a:r>
              <a:rPr lang="en-US" dirty="0" smtClean="0">
                <a:solidFill>
                  <a:prstClr val="black"/>
                </a:solidFill>
              </a:rPr>
              <a:t>Discussion (analysis of performance relative to goals)</a:t>
            </a:r>
            <a:endParaRPr lang="en-US" dirty="0" smtClean="0">
              <a:solidFill>
                <a:prstClr val="black"/>
              </a:solidFill>
            </a:endParaRPr>
          </a:p>
          <a:p>
            <a:pPr marL="400050" indent="-400050" defTabSz="457200">
              <a:buFont typeface="+mj-lt"/>
              <a:buAutoNum type="romanUcPeriod" startAt="2"/>
            </a:pPr>
            <a:r>
              <a:rPr lang="en-US" dirty="0" smtClean="0">
                <a:solidFill>
                  <a:prstClr val="black"/>
                </a:solidFill>
              </a:rPr>
              <a:t>Program Viability (EM goals, plan, metrics, </a:t>
            </a:r>
            <a:r>
              <a:rPr lang="en-US" dirty="0" smtClean="0">
                <a:solidFill>
                  <a:prstClr val="black"/>
                </a:solidFill>
              </a:rPr>
              <a:t>performance)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a. Program Demand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b. Viability Metric Ratios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c. Retention Totals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d. Enrollment Management </a:t>
            </a:r>
            <a:r>
              <a:rPr lang="en-US" dirty="0" smtClean="0">
                <a:solidFill>
                  <a:prstClr val="black"/>
                </a:solidFill>
              </a:rPr>
              <a:t>Plan (Action Items are planned recruitment and 	retention activities)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e. Discussion. </a:t>
            </a:r>
          </a:p>
        </p:txBody>
      </p:sp>
    </p:spTree>
    <p:extLst>
      <p:ext uri="{BB962C8B-B14F-4D97-AF65-F5344CB8AC3E}">
        <p14:creationId xmlns:p14="http://schemas.microsoft.com/office/powerpoint/2010/main" val="18994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116420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Annual Departmental Report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756832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Outline (cont.)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438770" y="730475"/>
            <a:ext cx="66501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58518" y="2412870"/>
            <a:ext cx="8519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defTabSz="457200">
              <a:buFont typeface="+mj-lt"/>
              <a:buAutoNum type="romanUcPeriod" startAt="3"/>
            </a:pPr>
            <a:r>
              <a:rPr lang="en-US" dirty="0" smtClean="0">
                <a:solidFill>
                  <a:prstClr val="black"/>
                </a:solidFill>
              </a:rPr>
              <a:t>Department Undergraduate Non-Dual Credit Hour Production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a. Total Unit Credit Hour Table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b. Discussion – Contribution of General Education, Service Credits, etc. to program 	viability</a:t>
            </a:r>
          </a:p>
          <a:p>
            <a:pPr marL="400050" indent="-400050" defTabSz="457200">
              <a:buFont typeface="+mj-lt"/>
              <a:buAutoNum type="romanUcPeriod" startAt="4"/>
            </a:pPr>
            <a:r>
              <a:rPr lang="en-US" dirty="0" smtClean="0">
                <a:solidFill>
                  <a:prstClr val="black"/>
                </a:solidFill>
              </a:rPr>
              <a:t>Individual Accomplishments </a:t>
            </a:r>
            <a:r>
              <a:rPr lang="en-US" dirty="0" smtClean="0">
                <a:solidFill>
                  <a:prstClr val="black"/>
                </a:solidFill>
              </a:rPr>
              <a:t>(Summary of Individual Accomplishments for all Program Faculty)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</a:rPr>
              <a:t>	a. Scholarship Creative </a:t>
            </a:r>
            <a:r>
              <a:rPr lang="en-US" dirty="0" smtClean="0">
                <a:solidFill>
                  <a:prstClr val="black"/>
                </a:solidFill>
              </a:rPr>
              <a:t>Endeavor - ex.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</a:rPr>
              <a:t>	b. Teaching and </a:t>
            </a:r>
            <a:r>
              <a:rPr lang="en-US" dirty="0" smtClean="0">
                <a:solidFill>
                  <a:prstClr val="black"/>
                </a:solidFill>
              </a:rPr>
              <a:t>Learning 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</a:rPr>
              <a:t>	c. </a:t>
            </a:r>
            <a:r>
              <a:rPr lang="en-US" dirty="0" smtClean="0">
                <a:solidFill>
                  <a:prstClr val="black"/>
                </a:solidFill>
              </a:rPr>
              <a:t>Service (Optional)</a:t>
            </a:r>
            <a:endParaRPr lang="en-US" dirty="0" smtClean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618792"/>
              </p:ext>
            </p:extLst>
          </p:nvPr>
        </p:nvGraphicFramePr>
        <p:xfrm>
          <a:off x="5959947" y="3988377"/>
          <a:ext cx="50208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602"/>
                <a:gridCol w="1673602"/>
                <a:gridCol w="16736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Presentations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Publications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External Funding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7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116420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Annual Departmental Report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756832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Completing the Report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438770" y="730475"/>
            <a:ext cx="66501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58519" y="2381064"/>
            <a:ext cx="8519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One report per department will be prepared  </a:t>
            </a:r>
            <a:endParaRPr lang="en-US" dirty="0" smtClean="0">
              <a:solidFill>
                <a:prstClr val="black"/>
              </a:solidFill>
            </a:endParaRPr>
          </a:p>
          <a:p>
            <a:pPr defTabSz="457200"/>
            <a:endParaRPr lang="en-US" dirty="0" smtClean="0">
              <a:solidFill>
                <a:prstClr val="black"/>
              </a:solidFill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Institutional Research developed a reporting template that prepopulates the metrics data – Templates prepopulated with data can be downloaded 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here</a:t>
            </a:r>
            <a:r>
              <a:rPr lang="en-US" dirty="0" smtClean="0"/>
              <a:t>. (Login with your IPFW Username and Password)</a:t>
            </a: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251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Arial Narrow Bold</vt:lpstr>
      <vt:lpstr>Calibri</vt:lpstr>
      <vt:lpstr>Helvetica</vt:lpstr>
      <vt:lpstr>1_Custom Design</vt:lpstr>
      <vt:lpstr>2_Custom Design</vt:lpstr>
      <vt:lpstr>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Indiana University-Purdue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 Johnson</dc:creator>
  <cp:lastModifiedBy>Kent</cp:lastModifiedBy>
  <cp:revision>25</cp:revision>
  <dcterms:created xsi:type="dcterms:W3CDTF">2017-07-03T12:47:40Z</dcterms:created>
  <dcterms:modified xsi:type="dcterms:W3CDTF">2017-11-02T11:57:27Z</dcterms:modified>
</cp:coreProperties>
</file>